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4" r:id="rId13"/>
    <p:sldId id="273" r:id="rId14"/>
    <p:sldId id="275" r:id="rId15"/>
    <p:sldId id="276" r:id="rId16"/>
    <p:sldId id="277" r:id="rId17"/>
    <p:sldId id="278" r:id="rId18"/>
    <p:sldId id="279" r:id="rId19"/>
    <p:sldId id="257" r:id="rId20"/>
    <p:sldId id="280" r:id="rId21"/>
    <p:sldId id="281" r:id="rId22"/>
    <p:sldId id="282" r:id="rId23"/>
    <p:sldId id="260" r:id="rId24"/>
    <p:sldId id="261" r:id="rId25"/>
    <p:sldId id="26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16"/>
    <p:restoredTop sz="82843"/>
  </p:normalViewPr>
  <p:slideViewPr>
    <p:cSldViewPr snapToGrid="0" snapToObjects="1">
      <p:cViewPr varScale="1">
        <p:scale>
          <a:sx n="76" d="100"/>
          <a:sy n="76" d="100"/>
        </p:scale>
        <p:origin x="2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21478-EE46-7F4C-BE30-6BA75D170973}" type="datetimeFigureOut">
              <a:rPr lang="en-US" smtClean="0"/>
              <a:t>8/29/19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56B5F-2E37-8544-9BAC-1FF880C41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49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y-did-Berkeley-deny-Stephen-Cook-one-of-whom-the-Cook-Levin-Theorem-in-computational-complexity-is-named-after-reappointment-as-a-professor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We’d want to solve formulas with millions of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6B5F-2E37-8544-9BAC-1FF880C41B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82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Ans. Construct truth table</a:t>
                </a:r>
              </a:p>
              <a:p>
                <a:r>
                  <a:rPr lang="en-US" dirty="0"/>
                  <a:t>Ans.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Ans. Construct truth table</a:t>
                </a:r>
              </a:p>
              <a:p>
                <a:r>
                  <a:rPr lang="en-US" dirty="0"/>
                  <a:t>Ans. </a:t>
                </a:r>
                <a:r>
                  <a:rPr lang="en-US" b="0" i="0">
                    <a:latin typeface="Cambria Math" panose="02040503050406030204" pitchFamily="18" charset="0"/>
                  </a:rPr>
                  <a:t>2^𝑛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6B5F-2E37-8544-9BAC-1FF880C41B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71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“Collective facepalm at Berkeley”</a:t>
            </a:r>
          </a:p>
          <a:p>
            <a:r>
              <a:rPr lang="en-US" dirty="0">
                <a:hlinkClick r:id="rId3"/>
              </a:rPr>
              <a:t>https://www.quora.com/Why-did-Berkeley-deny-Stephen-Cook-one-of-whom-the-Cook-Levin-Theorem-in-computational-complexity-is-named-after-reappointment-as-a-professor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6B5F-2E37-8544-9BAC-1FF880C41B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95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6B5F-2E37-8544-9BAC-1FF880C41B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43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Quadratic blow-up in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6B5F-2E37-8544-9BAC-1FF880C41B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98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E9D17-5263-D544-B5AA-A1F6A8FDF166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itras@illinois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78372"/>
            <a:ext cx="10363200" cy="3131591"/>
          </a:xfrm>
        </p:spPr>
        <p:txBody>
          <a:bodyPr>
            <a:normAutofit/>
          </a:bodyPr>
          <a:lstStyle/>
          <a:p>
            <a:r>
              <a:rPr lang="en-US" sz="4400" dirty="0"/>
              <a:t>Satisfiability and Satisfiability Modulo Theory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877590"/>
          </a:xfrm>
        </p:spPr>
        <p:txBody>
          <a:bodyPr>
            <a:normAutofit/>
          </a:bodyPr>
          <a:lstStyle/>
          <a:p>
            <a:r>
              <a:rPr lang="en-US" dirty="0"/>
              <a:t>Verifying cyberphysical systems</a:t>
            </a:r>
          </a:p>
          <a:p>
            <a:endParaRPr lang="en-US" dirty="0"/>
          </a:p>
          <a:p>
            <a:r>
              <a:rPr lang="en-US" dirty="0"/>
              <a:t>Sayan Mitra</a:t>
            </a:r>
          </a:p>
          <a:p>
            <a:r>
              <a:rPr lang="en-US" dirty="0">
                <a:hlinkClick r:id="rId2"/>
              </a:rPr>
              <a:t>mitras@illinois.edu</a:t>
            </a:r>
            <a:endParaRPr lang="en-US" dirty="0"/>
          </a:p>
          <a:p>
            <a:r>
              <a:rPr lang="en-US" dirty="0"/>
              <a:t>The slides for this lecture are adapted from slides by Clark Barrett</a:t>
            </a:r>
          </a:p>
        </p:txBody>
      </p:sp>
    </p:spTree>
    <p:extLst>
      <p:ext uri="{BB962C8B-B14F-4D97-AF65-F5344CB8AC3E}">
        <p14:creationId xmlns:p14="http://schemas.microsoft.com/office/powerpoint/2010/main" val="167271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2B2E-6EA1-EB46-A383-8901B813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Davis Putnam </a:t>
            </a:r>
            <a:r>
              <a:rPr lang="en-US" dirty="0" err="1"/>
              <a:t>Logemann</a:t>
            </a:r>
            <a:r>
              <a:rPr lang="en-US" dirty="0"/>
              <a:t> Loveland Algorithm (DPLL) 1962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E241D-45BF-F545-B33B-2E3689CA68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Transform the given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applying a sequence of satisfiability preserving rules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final result has an empty clause then </a:t>
                </a:r>
                <a:r>
                  <a:rPr lang="en-US" i="1" dirty="0"/>
                  <a:t>unsatisfiable</a:t>
                </a:r>
              </a:p>
              <a:p>
                <a:pPr marL="0" indent="0">
                  <a:buNone/>
                </a:pPr>
                <a:r>
                  <a:rPr lang="en-US" dirty="0"/>
                  <a:t>if final result has no clauses then the formula is </a:t>
                </a:r>
                <a:r>
                  <a:rPr lang="en-US" i="1" dirty="0"/>
                  <a:t>satisfiable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E241D-45BF-F545-B33B-2E3689CA68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175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63C-3BEB-4047-9967-792053C2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Davis Putnam Algorithm (DP) 1960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77748-D74B-BB48-A822-20A11DD58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Rule 1. </a:t>
            </a:r>
            <a:r>
              <a:rPr lang="en-US" b="1" dirty="0"/>
              <a:t>Unit propagation</a:t>
            </a:r>
          </a:p>
          <a:p>
            <a:pPr marL="0" indent="0">
              <a:buNone/>
            </a:pPr>
            <a:r>
              <a:rPr lang="en-US" dirty="0"/>
              <a:t>Rule 2. </a:t>
            </a:r>
            <a:r>
              <a:rPr lang="en-US" b="1" dirty="0"/>
              <a:t>Pure literal</a:t>
            </a:r>
          </a:p>
          <a:p>
            <a:pPr marL="0" indent="0">
              <a:buNone/>
            </a:pPr>
            <a:r>
              <a:rPr lang="en-US" dirty="0"/>
              <a:t>Rule 3. </a:t>
            </a:r>
            <a:r>
              <a:rPr lang="en-US" b="1" dirty="0"/>
              <a:t>Resolution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62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63C-3BEB-4047-9967-792053C2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 1960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Rule 1. </a:t>
                </a:r>
                <a:r>
                  <a:rPr lang="en-US" b="1" dirty="0"/>
                  <a:t>Unit propagation</a:t>
                </a:r>
              </a:p>
              <a:p>
                <a:pPr marL="0" indent="0">
                  <a:buNone/>
                </a:pPr>
                <a:r>
                  <a:rPr lang="en-US" dirty="0"/>
                  <a:t>A clause has a single literal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≡…∧…∧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∧…∧…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What choice do we really have? 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≡…∧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∧…∧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324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63C-3BEB-4047-9967-792053C2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 1960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Rule 1. </a:t>
                </a:r>
                <a:r>
                  <a:rPr lang="en-US" b="1" dirty="0"/>
                  <a:t>Unit propagation</a:t>
                </a:r>
              </a:p>
              <a:p>
                <a:pPr marL="0" indent="0">
                  <a:buNone/>
                </a:pPr>
                <a:r>
                  <a:rPr lang="en-US" dirty="0"/>
                  <a:t>A clause has a single literal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≡…∧…∧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∧…∧…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What choice do we really have?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≡…∧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∧…∧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 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922001-BBE8-C74B-B885-CE53A54A19E6}"/>
                  </a:ext>
                </a:extLst>
              </p:cNvPr>
              <p:cNvSpPr txBox="1"/>
              <p:nvPr/>
            </p:nvSpPr>
            <p:spPr>
              <a:xfrm>
                <a:off x="1143000" y="5807631"/>
                <a:ext cx="47414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are equisatisfiable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922001-BBE8-C74B-B885-CE53A54A1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807631"/>
                <a:ext cx="4741491" cy="584775"/>
              </a:xfrm>
              <a:prstGeom prst="rect">
                <a:avLst/>
              </a:prstGeom>
              <a:blipFill>
                <a:blip r:embed="rId3"/>
                <a:stretch>
                  <a:fillRect t="-10638" r="-2139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150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63C-3BEB-4047-9967-792053C2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Davis Putnam </a:t>
            </a:r>
            <a:r>
              <a:rPr lang="en-US" dirty="0" err="1"/>
              <a:t>Logemann</a:t>
            </a:r>
            <a:r>
              <a:rPr lang="en-US" dirty="0"/>
              <a:t> Loveland Algorithm (DPLL) 1962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Rule 1. </a:t>
                </a:r>
                <a:r>
                  <a:rPr lang="en-US" b="1" dirty="0"/>
                  <a:t>Unit propagation</a:t>
                </a:r>
              </a:p>
              <a:p>
                <a:pPr marL="0" indent="0">
                  <a:buNone/>
                </a:pPr>
                <a:r>
                  <a:rPr lang="en-US" dirty="0"/>
                  <a:t>Rule 2. </a:t>
                </a:r>
                <a:r>
                  <a:rPr lang="en-US" b="1" dirty="0"/>
                  <a:t>Pure literal</a:t>
                </a:r>
              </a:p>
              <a:p>
                <a:pPr marL="0" indent="0">
                  <a:buNone/>
                </a:pPr>
                <a:r>
                  <a:rPr lang="en-US" dirty="0"/>
                  <a:t>A literal appears only positively (or negatively)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≡…∧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∨¬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∨¬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∧…∧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∨¬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does not appear anywhere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Makes sense to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remove all occurrences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271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63C-3BEB-4047-9967-792053C2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Davis Putnam </a:t>
            </a:r>
            <a:r>
              <a:rPr lang="en-US" dirty="0" err="1"/>
              <a:t>Logemann</a:t>
            </a:r>
            <a:r>
              <a:rPr lang="en-US" dirty="0"/>
              <a:t> Loveland Algorithm (DPLL) 1962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949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Rule 1. </a:t>
                </a:r>
                <a:r>
                  <a:rPr lang="en-US" sz="2400" b="1" dirty="0"/>
                  <a:t>Unit propagation</a:t>
                </a:r>
              </a:p>
              <a:p>
                <a:pPr marL="0" indent="0">
                  <a:buNone/>
                </a:pPr>
                <a:r>
                  <a:rPr lang="en-US" sz="2400" dirty="0"/>
                  <a:t>Rule 2. </a:t>
                </a:r>
                <a:r>
                  <a:rPr lang="en-US" sz="2400" b="1" dirty="0"/>
                  <a:t>Pure literal</a:t>
                </a:r>
              </a:p>
              <a:p>
                <a:pPr marL="0" indent="0">
                  <a:buNone/>
                </a:pPr>
                <a:r>
                  <a:rPr lang="en-US" sz="2400" dirty="0"/>
                  <a:t>A literal appears only positively (or negatively)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≡…∧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∨¬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∨¬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∧…∧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∨¬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b="1" dirty="0"/>
              </a:p>
              <a:p>
                <a:pPr marL="0" indent="0">
                  <a:buNone/>
                </a:pPr>
                <a:r>
                  <a:rPr lang="en-US" sz="2400" b="0" dirty="0"/>
                  <a:t>	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does not appear anywhere</a:t>
                </a:r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r>
                  <a:rPr lang="en-US" sz="2400" dirty="0"/>
                  <a:t>Makes sense to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and remove all occurrences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400" b="1" dirty="0"/>
              </a:p>
              <a:p>
                <a:pPr marL="0" indent="0">
                  <a:buNone/>
                </a:pPr>
                <a:endParaRPr lang="en-US" sz="24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≡…∧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∧(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)∧…∧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[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=0]</m:t>
                    </m:r>
                  </m:oMath>
                </a14:m>
                <a:endParaRPr lang="en-US" sz="2400" b="1" dirty="0"/>
              </a:p>
              <a:p>
                <a:pPr marL="0" indent="0">
                  <a:buNone/>
                </a:pPr>
                <a:endParaRPr lang="en-US" sz="2400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Now, Rule 1 becomes applicable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9495"/>
              </a:xfrm>
              <a:blipFill>
                <a:blip r:embed="rId3"/>
                <a:stretch>
                  <a:fillRect l="-603" t="-2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62AA5C-0F04-FD40-837A-6BB79D16868D}"/>
                  </a:ext>
                </a:extLst>
              </p:cNvPr>
              <p:cNvSpPr txBox="1"/>
              <p:nvPr/>
            </p:nvSpPr>
            <p:spPr>
              <a:xfrm>
                <a:off x="2788920" y="5425150"/>
                <a:ext cx="47414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are equisatisfiable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62AA5C-0F04-FD40-837A-6BB79D168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920" y="5425150"/>
                <a:ext cx="4741491" cy="584775"/>
              </a:xfrm>
              <a:prstGeom prst="rect">
                <a:avLst/>
              </a:prstGeom>
              <a:blipFill>
                <a:blip r:embed="rId4"/>
                <a:stretch>
                  <a:fillRect l="-267" t="-12766" r="-2139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9034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63C-3BEB-4047-9967-792053C2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Davis Putnam Algorithm (DP) 1960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1600"/>
                <a:ext cx="10515600" cy="537971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Rule 1. </a:t>
                </a:r>
                <a:r>
                  <a:rPr lang="en-US" b="1" dirty="0"/>
                  <a:t>Unit propagation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Rule 2. </a:t>
                </a:r>
                <a:r>
                  <a:rPr lang="en-US" b="1" dirty="0"/>
                  <a:t>Pure literal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Rule 3. </a:t>
                </a:r>
                <a:r>
                  <a:rPr lang="en-US" b="1" dirty="0"/>
                  <a:t>Resolution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Choose a literal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that appears with both polarity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∨…∨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 clause in which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appears positively,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∨…∨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 clause in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appears negatively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Then the resolved clause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∨…∨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Pairwise, resolve each clause in which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appears positively with a clause in which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appears negatively, and take the conjunction of all the results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Why is the result equisatisfiable?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What is the size of the resulting formula?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1600"/>
                <a:ext cx="10515600" cy="5379719"/>
              </a:xfrm>
              <a:blipFill>
                <a:blip r:embed="rId3"/>
                <a:stretch>
                  <a:fillRect l="-603" t="-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578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A5D1-77F6-3247-89F3-3B08B8FA7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DPLL modifies resolution in DP with recursive DFS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AF0BF8-E425-DE44-839A-48421EE6FD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Rule 1. </a:t>
                </a:r>
                <a:r>
                  <a:rPr lang="en-US" b="1" dirty="0"/>
                  <a:t>Unit propagation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Rule 2. </a:t>
                </a:r>
                <a:r>
                  <a:rPr lang="en-US" b="1" dirty="0"/>
                  <a:t>Pure literal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Rule 3’.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be the current set of clauses. Choose a literal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Check satisfiability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   (guessing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	If satisfiable then return True else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		return result of checking satisfiability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This is essentially a depth first search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AF0BF8-E425-DE44-839A-48421EE6FD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6580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EA79-E530-DF4B-8335-0CA69DBE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greedy algorithm for SAT (GSAT)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F94FB-83A7-DB4A-9682-010303B594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9016"/>
                <a:ext cx="10515600" cy="4993857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Input: Set of clauses </a:t>
                </a:r>
                <a:r>
                  <a:rPr lang="en-US" i="1" dirty="0"/>
                  <a:t>C</a:t>
                </a:r>
                <a:r>
                  <a:rPr lang="en-US" dirty="0"/>
                  <a:t> over </a:t>
                </a:r>
                <a:r>
                  <a:rPr lang="en-US" i="1" dirty="0"/>
                  <a:t>X</a:t>
                </a:r>
                <a:r>
                  <a:rPr lang="en-US" dirty="0"/>
                  <a:t>, parameters </a:t>
                </a:r>
                <a:r>
                  <a:rPr lang="en-US" i="1" dirty="0"/>
                  <a:t>max-flips, max-tires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Output: A satisfying assignment for C,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/>
                  <a:t> if none found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for </a:t>
                </a:r>
                <a:r>
                  <a:rPr lang="en-US" dirty="0" err="1"/>
                  <a:t>i</a:t>
                </a:r>
                <a:r>
                  <a:rPr lang="en-US" dirty="0"/>
                  <a:t> =  1 to </a:t>
                </a:r>
                <a:r>
                  <a:rPr lang="en-US" i="1" dirty="0"/>
                  <a:t>max-tries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i="1" dirty="0"/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/>
                  <a:t> := </a:t>
                </a:r>
                <a:r>
                  <a:rPr lang="en-US" dirty="0"/>
                  <a:t>random truth assignment in </a:t>
                </a:r>
                <a:r>
                  <a:rPr lang="en-US" i="1" dirty="0" err="1"/>
                  <a:t>val</a:t>
                </a:r>
                <a:r>
                  <a:rPr lang="en-US" i="1" dirty="0"/>
                  <a:t>(X)</a:t>
                </a:r>
                <a:r>
                  <a:rPr lang="en-US" dirty="0"/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	for j = 1 to </a:t>
                </a:r>
                <a:r>
                  <a:rPr lang="en-US" i="1" dirty="0"/>
                  <a:t>max-flips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i="1" dirty="0"/>
                  <a:t>		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then return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i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i="1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variable in C such that flipping its value gives the largest 				increase in the number of clauses of C that are satisfied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i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i="1" dirty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with the assignment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flipped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F94FB-83A7-DB4A-9682-010303B594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9016"/>
                <a:ext cx="10515600" cy="4993857"/>
              </a:xfrm>
              <a:blipFill>
                <a:blip r:embed="rId2"/>
                <a:stretch>
                  <a:fillRect l="-603" t="-761" b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665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957" y="590362"/>
            <a:ext cx="5940838" cy="54090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1" y="985623"/>
            <a:ext cx="2130137" cy="1778361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Experimental results on SAT solving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44345" y="5064311"/>
            <a:ext cx="273661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From Slides of Clark Barrett’s lecture.</a:t>
            </a:r>
          </a:p>
          <a:p>
            <a:r>
              <a:rPr lang="en-US" sz="1350" dirty="0"/>
              <a:t>Summer School on Verification Technology, Systems &amp; Applications, September 17, 2008 – p. 42/98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73876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8341-BD5C-D746-8AC5-8B58EC40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</a:t>
            </a:r>
            <a:r>
              <a:rPr lang="en-US" i="1" dirty="0"/>
              <a:t>satisfiability</a:t>
            </a:r>
            <a:r>
              <a:rPr lang="en-US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F5D30-7D30-344A-9A6A-151EDEADED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1875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3800" dirty="0"/>
                  <a:t>Given a </a:t>
                </a:r>
                <a:r>
                  <a:rPr lang="en-US" sz="3800" i="1" dirty="0"/>
                  <a:t>well-formed formula </a:t>
                </a:r>
                <a:r>
                  <a:rPr lang="en-US" sz="3800" dirty="0"/>
                  <a:t>in propositional logic, determine whether there exists a satisfying solution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∧¬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	Set of variables: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	Each variable is Boolean: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𝑡𝑦𝑒𝑝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</a:t>
                </a:r>
                <a:r>
                  <a:rPr lang="en-US" i="1" dirty="0">
                    <a:solidFill>
                      <a:srgbClr val="0070C0"/>
                    </a:solidFill>
                  </a:rPr>
                  <a:t>well-formed</a:t>
                </a:r>
                <a:r>
                  <a:rPr lang="en-US" dirty="0"/>
                  <a:t> if it uses propositional operators,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∧,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dirty="0"/>
                  <a:t>, 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 etc., properly 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Recall, a valuation </a:t>
                </a:r>
                <a:r>
                  <a:rPr lang="en-US" b="1" dirty="0"/>
                  <a:t>x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maps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a value 0 or 1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A valuation </a:t>
                </a:r>
                <a:r>
                  <a:rPr lang="en-US" b="1" dirty="0"/>
                  <a:t>x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solidFill>
                      <a:srgbClr val="0070C0"/>
                    </a:solidFill>
                  </a:rPr>
                  <a:t>satisfies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each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replaced by the corresponding value in </a:t>
                </a:r>
                <a:r>
                  <a:rPr lang="en-US" b="1" dirty="0"/>
                  <a:t>x </a:t>
                </a:r>
                <a:r>
                  <a:rPr lang="en-US" dirty="0"/>
                  <a:t>evaluates to </a:t>
                </a:r>
                <a:r>
                  <a:rPr lang="en-US" i="1" dirty="0"/>
                  <a:t>true. </a:t>
                </a:r>
                <a:r>
                  <a:rPr lang="en-US" dirty="0"/>
                  <a:t>We write this as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i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Otherwise, we write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⊭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i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Example:</a:t>
                </a:r>
                <a:r>
                  <a:rPr lang="en-US" b="1" dirty="0"/>
                  <a:t> </a:t>
                </a: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≡⟨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↦1,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↦1,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↦0⟩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i="1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F5D30-7D30-344A-9A6A-151EDEADED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1875"/>
              </a:xfrm>
              <a:blipFill>
                <a:blip r:embed="rId3"/>
                <a:stretch>
                  <a:fillRect l="-844" t="-1312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532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EA79-E530-DF4B-8335-0CA69DBE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Stålmarck’s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F94FB-83A7-DB4A-9682-010303B594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9016"/>
                <a:ext cx="10515600" cy="4993857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Breadth first search instead of depth-first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Given a set of clauses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any basic deduction algorithm R, the </a:t>
                </a:r>
                <a:r>
                  <a:rPr lang="en-US" b="1" i="1" dirty="0"/>
                  <a:t>dilemma rule </a:t>
                </a:r>
                <a:r>
                  <a:rPr lang="en-US" dirty="0"/>
                  <a:t>performs a case split on some literal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by considering the new sets of clauses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∪{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1" dirty="0"/>
                  <a:t> 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b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 is applied to each of these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respectively</a:t>
                </a:r>
                <a:endParaRPr lang="en-US" b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The original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is augmented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F94FB-83A7-DB4A-9682-010303B594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9016"/>
                <a:ext cx="10515600" cy="4993857"/>
              </a:xfrm>
              <a:blipFill>
                <a:blip r:embed="rId2"/>
                <a:stretch>
                  <a:fillRect l="-1086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554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63164-A333-E147-90BE-3D8C2944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468"/>
            <a:ext cx="10515600" cy="904873"/>
          </a:xfrm>
        </p:spPr>
        <p:txBody>
          <a:bodyPr/>
          <a:lstStyle/>
          <a:p>
            <a:r>
              <a:rPr lang="en-US" dirty="0"/>
              <a:t>Abstract DPLL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398361-64A4-6A4A-8D3C-B35FBB13F2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94341"/>
                <a:ext cx="10515600" cy="539853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Abstract DPLL uses </a:t>
                </a:r>
                <a:r>
                  <a:rPr lang="en-US" b="1" dirty="0"/>
                  <a:t>states</a:t>
                </a:r>
                <a:r>
                  <a:rPr lang="en-US" dirty="0"/>
                  <a:t> and </a:t>
                </a:r>
                <a:r>
                  <a:rPr lang="en-US" b="1" dirty="0"/>
                  <a:t>transitions </a:t>
                </a:r>
                <a:r>
                  <a:rPr lang="en-US" dirty="0"/>
                  <a:t>to model the progress of the algorithm</a:t>
                </a:r>
              </a:p>
              <a:p>
                <a:r>
                  <a:rPr lang="en-US" dirty="0"/>
                  <a:t>Most states are of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sequence </a:t>
                </a:r>
                <a:r>
                  <a:rPr lang="en-US" dirty="0"/>
                  <a:t>of annotated </a:t>
                </a:r>
                <a:r>
                  <a:rPr lang="en-US" b="1" dirty="0"/>
                  <a:t>literals </a:t>
                </a:r>
                <a:r>
                  <a:rPr lang="en-US" dirty="0"/>
                  <a:t>denoting partial truth assignment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is the CNF formula being checked, represented as a set of </a:t>
                </a:r>
                <a:r>
                  <a:rPr lang="en-US" b="1" dirty="0"/>
                  <a:t>clauses</a:t>
                </a:r>
              </a:p>
              <a:p>
                <a:r>
                  <a:rPr lang="en-US" b="1" dirty="0"/>
                  <a:t>Initial state: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∅||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is to be checked for satisfiability</a:t>
                </a:r>
              </a:p>
              <a:p>
                <a:r>
                  <a:rPr lang="en-US" dirty="0"/>
                  <a:t>Transitions between states are defined by a set of </a:t>
                </a:r>
                <a:r>
                  <a:rPr lang="en-US" b="1" dirty="0"/>
                  <a:t>conditional transition rules</a:t>
                </a:r>
              </a:p>
              <a:p>
                <a:r>
                  <a:rPr lang="en-US" b="1" dirty="0"/>
                  <a:t>Final state</a:t>
                </a:r>
              </a:p>
              <a:p>
                <a:pPr lvl="1"/>
                <a:r>
                  <a:rPr lang="en-US" i="1" dirty="0"/>
                  <a:t>Fail </a:t>
                </a:r>
                <a:r>
                  <a:rPr lang="en-US" dirty="0"/>
                  <a:t>special state,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unsatisfiable, 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CNF formula equisatisfiable with original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We will 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to mean that every truth assignment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𝑇𝑟𝑢𝑒</m:t>
                    </m:r>
                  </m:oMath>
                </a14:m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𝑇𝑟𝑢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398361-64A4-6A4A-8D3C-B35FBB13F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94341"/>
                <a:ext cx="10515600" cy="5398532"/>
              </a:xfrm>
              <a:blipFill>
                <a:blip r:embed="rId2"/>
                <a:stretch>
                  <a:fillRect l="-965" t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8034089-64E4-7741-9DBF-7521E102D631}"/>
              </a:ext>
            </a:extLst>
          </p:cNvPr>
          <p:cNvSpPr txBox="1"/>
          <p:nvPr/>
        </p:nvSpPr>
        <p:spPr>
          <a:xfrm>
            <a:off x="914400" y="6485467"/>
            <a:ext cx="1067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Abstract DPLL and Abstract DPLL Modulo Theories Robert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Nieuwenhuis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Albert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Oliveras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and Cesare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Tinelli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2006.</a:t>
            </a:r>
          </a:p>
        </p:txBody>
      </p:sp>
    </p:spTree>
    <p:extLst>
      <p:ext uri="{BB962C8B-B14F-4D97-AF65-F5344CB8AC3E}">
        <p14:creationId xmlns:p14="http://schemas.microsoft.com/office/powerpoint/2010/main" val="2219082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1DA7-4D28-EB4F-90B8-BBEBEAFF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DPLL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01CF605-B0ED-BD45-BF42-7BD3631B5E5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79049122"/>
                  </p:ext>
                </p:extLst>
              </p:nvPr>
            </p:nvGraphicFramePr>
            <p:xfrm>
              <a:off x="838200" y="1825625"/>
              <a:ext cx="10515600" cy="28318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2436545505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270618466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41907269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UnitProp: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∨ℓ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ℓ||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∨ℓ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If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⊨¬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ℓ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𝑢𝑛𝑑𝑒𝑓𝑖𝑛𝑒𝑑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en-US" b="0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1579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3713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64493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4803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963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632247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01CF605-B0ED-BD45-BF42-7BD3631B5E5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79049122"/>
                  </p:ext>
                </p:extLst>
              </p:nvPr>
            </p:nvGraphicFramePr>
            <p:xfrm>
              <a:off x="838200" y="1825625"/>
              <a:ext cx="10515600" cy="28318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2436545505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270618466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4190726930"/>
                        </a:ext>
                      </a:extLst>
                    </a:gridCol>
                  </a:tblGrid>
                  <a:tr h="9776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" t="-140260" r="-200362" b="-192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62" t="-140260" r="-100362" b="-192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362" t="-140260" r="-362" b="-1922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79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3713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64493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4803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963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632247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84219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"/>
            <a:ext cx="9144000" cy="6450137"/>
          </a:xfrm>
        </p:spPr>
      </p:pic>
    </p:spTree>
    <p:extLst>
      <p:ext uri="{BB962C8B-B14F-4D97-AF65-F5344CB8AC3E}">
        <p14:creationId xmlns:p14="http://schemas.microsoft.com/office/powerpoint/2010/main" val="381779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0"/>
            <a:ext cx="9190257" cy="6463068"/>
          </a:xfrm>
        </p:spPr>
      </p:pic>
    </p:spTree>
    <p:extLst>
      <p:ext uri="{BB962C8B-B14F-4D97-AF65-F5344CB8AC3E}">
        <p14:creationId xmlns:p14="http://schemas.microsoft.com/office/powerpoint/2010/main" val="1846823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"/>
            <a:ext cx="9144000" cy="6416843"/>
          </a:xfrm>
        </p:spPr>
      </p:pic>
    </p:spTree>
    <p:extLst>
      <p:ext uri="{BB962C8B-B14F-4D97-AF65-F5344CB8AC3E}">
        <p14:creationId xmlns:p14="http://schemas.microsoft.com/office/powerpoint/2010/main" val="247423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65B8-EE04-5341-849F-DC9AAE34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</a:t>
            </a:r>
            <a:r>
              <a:rPr lang="en-US" i="1" dirty="0"/>
              <a:t>satisfiability</a:t>
            </a:r>
            <a:r>
              <a:rPr lang="en-US" dirty="0"/>
              <a:t> problem (SAT)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218424-9387-FD41-9F88-4456A00C47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39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Given a well-formed formula in propositional logic, determine whether there exists a satisfying solution</a:t>
                </a:r>
              </a:p>
              <a:p>
                <a:pPr marL="0" indent="0">
                  <a:buNone/>
                </a:pPr>
                <a:r>
                  <a:rPr lang="en-US" dirty="0"/>
                  <a:t>Restatement: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If the answer is ”No”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said to be </a:t>
                </a:r>
                <a:r>
                  <a:rPr lang="en-US" i="1" dirty="0">
                    <a:solidFill>
                      <a:srgbClr val="0070C0"/>
                    </a:solidFill>
                  </a:rPr>
                  <a:t>unsatisfiable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/>
                  <a:t>Aside.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said to be </a:t>
                </a:r>
                <a:r>
                  <a:rPr lang="en-US" i="1" dirty="0">
                    <a:solidFill>
                      <a:srgbClr val="0070C0"/>
                    </a:solidFill>
                  </a:rPr>
                  <a:t>valid </a:t>
                </a:r>
                <a:r>
                  <a:rPr lang="en-US" i="1" dirty="0"/>
                  <a:t>or</a:t>
                </a:r>
                <a:r>
                  <a:rPr lang="en-US" i="1" dirty="0">
                    <a:solidFill>
                      <a:srgbClr val="0070C0"/>
                    </a:solidFill>
                  </a:rPr>
                  <a:t> a tautology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are </a:t>
                </a:r>
                <a:r>
                  <a:rPr lang="en-US" i="1" dirty="0">
                    <a:solidFill>
                      <a:srgbClr val="0070C0"/>
                    </a:solidFill>
                  </a:rPr>
                  <a:t>tautologically equivalent </a:t>
                </a:r>
                <a:r>
                  <a:rPr lang="en-US" dirty="0"/>
                  <a:t>if they have the same truth tables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⊨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What is a naïve method for solving SAT?</a:t>
                </a:r>
              </a:p>
              <a:p>
                <a:pPr marL="0" indent="0">
                  <a:buNone/>
                </a:pPr>
                <a:r>
                  <a:rPr lang="en-US" dirty="0"/>
                  <a:t>What is the complexity of this approach? How many evaluations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218424-9387-FD41-9F88-4456A00C47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3900" cy="4351338"/>
              </a:xfrm>
              <a:blipFill>
                <a:blip r:embed="rId3"/>
                <a:stretch>
                  <a:fillRect l="-583" t="-3216" r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1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DFF18-0819-9B4E-A648-51B362D78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is NP-complete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A48C7-4408-9C47-B82C-4BC37944D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2" y="1658940"/>
            <a:ext cx="865028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SAT was the first problem shown to be NP-complete</a:t>
            </a:r>
            <a:r>
              <a:rPr lang="en-US" sz="2400" dirty="0">
                <a:solidFill>
                  <a:srgbClr val="0070C0"/>
                </a:solidFill>
              </a:rPr>
              <a:t> [Cook 71]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	</a:t>
            </a:r>
            <a:r>
              <a:rPr lang="en-US" sz="2400" dirty="0"/>
              <a:t>2-SAT can be solved in polynomial time (Exercise)</a:t>
            </a:r>
          </a:p>
          <a:p>
            <a:pPr marL="0" indent="0">
              <a:buNone/>
            </a:pPr>
            <a:r>
              <a:rPr lang="en-US" sz="2400" dirty="0"/>
              <a:t>(Read definition of NP: Nondeterministic Polytime in Appendix C)</a:t>
            </a:r>
          </a:p>
          <a:p>
            <a:pPr marL="0" indent="0">
              <a:buNone/>
            </a:pPr>
            <a:r>
              <a:rPr lang="en-US" sz="2400" dirty="0"/>
              <a:t>This has real implications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Essentially we don’t know better than the naïve algorithm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 solver for SAT can be used to solve any other problem in the NP class with only polytime slowdown. i.e., makes a lot of sense to build SAT solvers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A980B-82C4-664E-B340-532B88507189}"/>
              </a:ext>
            </a:extLst>
          </p:cNvPr>
          <p:cNvSpPr txBox="1"/>
          <p:nvPr/>
        </p:nvSpPr>
        <p:spPr>
          <a:xfrm>
            <a:off x="357188" y="5934670"/>
            <a:ext cx="7800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Stephen Cook, The complexity of theorem-proving procedures. In Proceedings of the third annual ACM symposium on theory of computing. STOC ‘71.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A98E0-A3D8-6A4B-9AA5-B88071C9A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758"/>
          <a:stretch/>
        </p:blipFill>
        <p:spPr>
          <a:xfrm>
            <a:off x="9255124" y="178565"/>
            <a:ext cx="2662238" cy="302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60CF4-36F0-A141-8868-A3BBE372A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163" y="4281736"/>
            <a:ext cx="4033837" cy="257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1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271DC-3598-934D-830B-ED9C3749C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25CBD-EB2E-FF41-9E88-B369B7BD2E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will 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+mj-lt"/>
                  </a:rPr>
                  <a:t>to be in </a:t>
                </a:r>
                <a:r>
                  <a:rPr lang="en-US" i="1" dirty="0">
                    <a:solidFill>
                      <a:srgbClr val="0070C0"/>
                    </a:solidFill>
                    <a:latin typeface="+mj-lt"/>
                  </a:rPr>
                  <a:t>conjunctive normal form (CNF)</a:t>
                </a: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0070C0"/>
                    </a:solidFill>
                    <a:latin typeface="+mj-lt"/>
                  </a:rPr>
                  <a:t>	literals: </a:t>
                </a:r>
                <a:r>
                  <a:rPr lang="en-US" dirty="0"/>
                  <a:t>variable or its negation,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i="1" dirty="0">
                    <a:solidFill>
                      <a:srgbClr val="0070C0"/>
                    </a:solidFill>
                  </a:rPr>
                  <a:t>clause: </a:t>
                </a:r>
                <a:r>
                  <a:rPr lang="en-US" dirty="0"/>
                  <a:t>disjunction (or) of literals, e.g.,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	</a:t>
                </a:r>
                <a:r>
                  <a:rPr lang="en-US" i="1" dirty="0">
                    <a:solidFill>
                      <a:srgbClr val="0070C0"/>
                    </a:solidFill>
                  </a:rPr>
                  <a:t>CNF formula: </a:t>
                </a:r>
                <a:r>
                  <a:rPr lang="en-US" dirty="0"/>
                  <a:t>conjunction (and) of clauses, </a:t>
                </a:r>
              </a:p>
              <a:p>
                <a:pPr marL="0" indent="0">
                  <a:buNone/>
                </a:pPr>
                <a:r>
                  <a:rPr lang="en-US" dirty="0"/>
                  <a:t>		e.g.,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A variable may appear </a:t>
                </a:r>
                <a:r>
                  <a:rPr lang="en-US" i="1" dirty="0"/>
                  <a:t>positively </a:t>
                </a:r>
                <a:r>
                  <a:rPr lang="en-US" dirty="0"/>
                  <a:t>or </a:t>
                </a:r>
                <a:r>
                  <a:rPr lang="en-US" i="1" dirty="0"/>
                  <a:t>negatively </a:t>
                </a:r>
                <a:r>
                  <a:rPr lang="en-US" dirty="0"/>
                  <a:t>in a clause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25CBD-EB2E-FF41-9E88-B369B7BD2E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8875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FAB5-07DB-564B-8A82-DD8B58FC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and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940048-8E13-9448-B51D-F58DF822FB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11622"/>
                <a:ext cx="10515600" cy="266534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Repeated subexpression is inefficient</a:t>
                </a:r>
              </a:p>
              <a:p>
                <a:pPr marL="0" indent="0">
                  <a:buNone/>
                </a:pPr>
                <a:r>
                  <a:rPr lang="en-US" dirty="0"/>
                  <a:t>Solution: rename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are </a:t>
                </a:r>
                <a:r>
                  <a:rPr lang="en-US" b="1" dirty="0"/>
                  <a:t>not</a:t>
                </a:r>
                <a:r>
                  <a:rPr lang="en-US" dirty="0"/>
                  <a:t> </a:t>
                </a:r>
                <a:r>
                  <a:rPr lang="en-US" i="1" dirty="0">
                    <a:solidFill>
                      <a:srgbClr val="00B0F0"/>
                    </a:solidFill>
                  </a:rPr>
                  <a:t>tautologically equivalent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satisfies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But they are </a:t>
                </a:r>
                <a:r>
                  <a:rPr lang="en-US" i="1" dirty="0">
                    <a:solidFill>
                      <a:srgbClr val="0070C0"/>
                    </a:solidFill>
                  </a:rPr>
                  <a:t>equisatisfiable, </a:t>
                </a:r>
                <a:r>
                  <a:rPr lang="en-US" dirty="0"/>
                  <a:t>i.e.,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satisfiable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also satisfiable</a:t>
                </a:r>
                <a:endParaRPr lang="en-US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solidFill>
                    <a:srgbClr val="00B0F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940048-8E13-9448-B51D-F58DF822F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11622"/>
                <a:ext cx="10515600" cy="2665341"/>
              </a:xfrm>
              <a:blipFill>
                <a:blip r:embed="rId2"/>
                <a:stretch>
                  <a:fillRect l="-965" t="-4762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91EBD01-8353-8942-9B5C-827A9ACEED69}"/>
              </a:ext>
            </a:extLst>
          </p:cNvPr>
          <p:cNvGrpSpPr>
            <a:grpSpLocks/>
          </p:cNvGrpSpPr>
          <p:nvPr/>
        </p:nvGrpSpPr>
        <p:grpSpPr bwMode="auto">
          <a:xfrm>
            <a:off x="1023938" y="1690690"/>
            <a:ext cx="734180" cy="568397"/>
            <a:chOff x="3600" y="1584"/>
            <a:chExt cx="1488" cy="115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0EE6A6E1-D636-3448-AF41-FAD298012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0CADC2C8-31BB-1D4D-8DEF-4621B5516D6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C76BCB29-8283-D44E-800F-DFE156F69F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F4C481A4-C916-DE4B-A7E4-2B75B45D9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DAA7A62C-FF41-414A-81D0-A26DF49EA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0DA098FD-CAC3-E542-8A33-3C22A1A9BC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5EA19526-67A1-214C-906F-10E1653A9D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A935859A-B96B-6D46-AF85-611207243D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88CD5B-062C-9F44-8EBE-73F7E5F5C3CD}"/>
              </a:ext>
            </a:extLst>
          </p:cNvPr>
          <p:cNvGrpSpPr/>
          <p:nvPr/>
        </p:nvGrpSpPr>
        <p:grpSpPr>
          <a:xfrm>
            <a:off x="1936954" y="1642591"/>
            <a:ext cx="1009650" cy="614042"/>
            <a:chOff x="1676400" y="2438400"/>
            <a:chExt cx="1981200" cy="1204913"/>
          </a:xfrm>
        </p:grpSpPr>
        <p:sp>
          <p:nvSpPr>
            <p:cNvPr id="20" name="Arc 5">
              <a:extLst>
                <a:ext uri="{FF2B5EF4-FFF2-40B4-BE49-F238E27FC236}">
                  <a16:creationId xmlns:a16="http://schemas.microsoft.com/office/drawing/2014/main" id="{F32B0847-264D-9742-A430-61F8F8091773}"/>
                </a:ext>
              </a:extLst>
            </p:cNvPr>
            <p:cNvSpPr>
              <a:spLocks/>
            </p:cNvSpPr>
            <p:nvPr/>
          </p:nvSpPr>
          <p:spPr bwMode="auto">
            <a:xfrm rot="2334890">
              <a:off x="1676400" y="2484438"/>
              <a:ext cx="914400" cy="941387"/>
            </a:xfrm>
            <a:custGeom>
              <a:avLst/>
              <a:gdLst>
                <a:gd name="G0" fmla="+- 0 0 0"/>
                <a:gd name="G1" fmla="+- 21019 0 0"/>
                <a:gd name="G2" fmla="+- 21600 0 0"/>
                <a:gd name="T0" fmla="*/ 4977 w 21600"/>
                <a:gd name="T1" fmla="*/ 0 h 22194"/>
                <a:gd name="T2" fmla="*/ 21568 w 21600"/>
                <a:gd name="T3" fmla="*/ 22194 h 22194"/>
                <a:gd name="T4" fmla="*/ 0 w 21600"/>
                <a:gd name="T5" fmla="*/ 21019 h 2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194" fill="none" extrusionOk="0">
                  <a:moveTo>
                    <a:pt x="4976" y="0"/>
                  </a:moveTo>
                  <a:cubicBezTo>
                    <a:pt x="14719" y="2307"/>
                    <a:pt x="21600" y="11006"/>
                    <a:pt x="21600" y="21019"/>
                  </a:cubicBezTo>
                  <a:cubicBezTo>
                    <a:pt x="21600" y="21410"/>
                    <a:pt x="21589" y="21802"/>
                    <a:pt x="21568" y="22194"/>
                  </a:cubicBezTo>
                </a:path>
                <a:path w="21600" h="22194" stroke="0" extrusionOk="0">
                  <a:moveTo>
                    <a:pt x="4976" y="0"/>
                  </a:moveTo>
                  <a:cubicBezTo>
                    <a:pt x="14719" y="2307"/>
                    <a:pt x="21600" y="11006"/>
                    <a:pt x="21600" y="21019"/>
                  </a:cubicBezTo>
                  <a:cubicBezTo>
                    <a:pt x="21600" y="21410"/>
                    <a:pt x="21589" y="21802"/>
                    <a:pt x="21568" y="22194"/>
                  </a:cubicBezTo>
                  <a:lnTo>
                    <a:pt x="0" y="21019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2095D70-E51B-D74A-BFE2-6839412BF9D6}"/>
                </a:ext>
              </a:extLst>
            </p:cNvPr>
            <p:cNvGrpSpPr/>
            <p:nvPr/>
          </p:nvGrpSpPr>
          <p:grpSpPr>
            <a:xfrm>
              <a:off x="1990725" y="2438400"/>
              <a:ext cx="1666875" cy="1204913"/>
              <a:chOff x="1990725" y="2438400"/>
              <a:chExt cx="1666875" cy="1204913"/>
            </a:xfrm>
          </p:grpSpPr>
          <p:sp>
            <p:nvSpPr>
              <p:cNvPr id="22" name="Arc 3">
                <a:extLst>
                  <a:ext uri="{FF2B5EF4-FFF2-40B4-BE49-F238E27FC236}">
                    <a16:creationId xmlns:a16="http://schemas.microsoft.com/office/drawing/2014/main" id="{F66FF944-0F2D-8C4E-A476-319749ECD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9325" y="2438400"/>
                <a:ext cx="1057275" cy="90805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330"/>
                  <a:gd name="T1" fmla="*/ 0 h 21600"/>
                  <a:gd name="T2" fmla="*/ 20330 w 20330"/>
                  <a:gd name="T3" fmla="*/ 14302 h 21600"/>
                  <a:gd name="T4" fmla="*/ 0 w 2033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330" h="21600" fill="none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</a:path>
                  <a:path w="20330" h="21600" stroke="0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4">
                <a:extLst>
                  <a:ext uri="{FF2B5EF4-FFF2-40B4-BE49-F238E27FC236}">
                    <a16:creationId xmlns:a16="http://schemas.microsoft.com/office/drawing/2014/main" id="{64D5B087-62DB-F147-A411-8EE8AD8D07FE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19325" y="2735263"/>
                <a:ext cx="1057275" cy="90805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330"/>
                  <a:gd name="T1" fmla="*/ 0 h 21600"/>
                  <a:gd name="T2" fmla="*/ 20330 w 20330"/>
                  <a:gd name="T3" fmla="*/ 14302 h 21600"/>
                  <a:gd name="T4" fmla="*/ 0 w 2033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330" h="21600" fill="none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</a:path>
                  <a:path w="20330" h="21600" stroke="0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Line 6">
                <a:extLst>
                  <a:ext uri="{FF2B5EF4-FFF2-40B4-BE49-F238E27FC236}">
                    <a16:creationId xmlns:a16="http://schemas.microsoft.com/office/drawing/2014/main" id="{B6C828C1-BFC2-3D45-BB57-0B8B070DBE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0725" y="27352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Line 7">
                <a:extLst>
                  <a:ext uri="{FF2B5EF4-FFF2-40B4-BE49-F238E27FC236}">
                    <a16:creationId xmlns:a16="http://schemas.microsoft.com/office/drawing/2014/main" id="{FCCB99FC-D23E-D14D-A020-14FE24B6EC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0725" y="33448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8">
                <a:extLst>
                  <a:ext uri="{FF2B5EF4-FFF2-40B4-BE49-F238E27FC236}">
                    <a16:creationId xmlns:a16="http://schemas.microsoft.com/office/drawing/2014/main" id="{D385086B-6CD8-844B-891B-6B19831F2F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76600" y="30400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65534B-20D8-EF4D-B01A-8C82E11E2C82}"/>
              </a:ext>
            </a:extLst>
          </p:cNvPr>
          <p:cNvGrpSpPr/>
          <p:nvPr/>
        </p:nvGrpSpPr>
        <p:grpSpPr>
          <a:xfrm>
            <a:off x="3197125" y="1847851"/>
            <a:ext cx="705758" cy="254073"/>
            <a:chOff x="3124200" y="2971800"/>
            <a:chExt cx="1905000" cy="685800"/>
          </a:xfrm>
        </p:grpSpPr>
        <p:sp>
          <p:nvSpPr>
            <p:cNvPr id="29" name="Line 12">
              <a:extLst>
                <a:ext uri="{FF2B5EF4-FFF2-40B4-BE49-F238E27FC236}">
                  <a16:creationId xmlns:a16="http://schemas.microsoft.com/office/drawing/2014/main" id="{AA28517A-240B-A747-B327-619A7AEDD0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5800" y="3276600"/>
              <a:ext cx="53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0" name="Group 22">
              <a:extLst>
                <a:ext uri="{FF2B5EF4-FFF2-40B4-BE49-F238E27FC236}">
                  <a16:creationId xmlns:a16="http://schemas.microsoft.com/office/drawing/2014/main" id="{DD5CFAE2-2F4E-D04B-8497-D095503E19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3800" y="2971800"/>
              <a:ext cx="609600" cy="685800"/>
              <a:chOff x="2256" y="1872"/>
              <a:chExt cx="384" cy="432"/>
            </a:xfrm>
          </p:grpSpPr>
          <p:sp>
            <p:nvSpPr>
              <p:cNvPr id="33" name="Line 23">
                <a:extLst>
                  <a:ext uri="{FF2B5EF4-FFF2-40B4-BE49-F238E27FC236}">
                    <a16:creationId xmlns:a16="http://schemas.microsoft.com/office/drawing/2014/main" id="{F51842D2-B83D-2A46-99EA-D7B4B40561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1872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Line 24">
                <a:extLst>
                  <a:ext uri="{FF2B5EF4-FFF2-40B4-BE49-F238E27FC236}">
                    <a16:creationId xmlns:a16="http://schemas.microsoft.com/office/drawing/2014/main" id="{F6CF4705-3A5B-D440-8453-08BEACC015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1872"/>
                <a:ext cx="384" cy="22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Line 25">
                <a:extLst>
                  <a:ext uri="{FF2B5EF4-FFF2-40B4-BE49-F238E27FC236}">
                    <a16:creationId xmlns:a16="http://schemas.microsoft.com/office/drawing/2014/main" id="{0B7A5956-B146-3245-92EE-B00C0BC6E9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2083"/>
                <a:ext cx="384" cy="22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D0C15478-EE5E-1249-AD63-92BC24A89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200" y="3276600"/>
              <a:ext cx="609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28">
              <a:extLst>
                <a:ext uri="{FF2B5EF4-FFF2-40B4-BE49-F238E27FC236}">
                  <a16:creationId xmlns:a16="http://schemas.microsoft.com/office/drawing/2014/main" id="{E4B359E4-CA69-D040-9651-F20BBE63E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3200400"/>
              <a:ext cx="152400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0C74F59-E798-D541-87EA-EA52B4C4875D}"/>
              </a:ext>
            </a:extLst>
          </p:cNvPr>
          <p:cNvGrpSpPr>
            <a:grpSpLocks/>
          </p:cNvGrpSpPr>
          <p:nvPr/>
        </p:nvGrpSpPr>
        <p:grpSpPr bwMode="auto">
          <a:xfrm>
            <a:off x="7234238" y="1403550"/>
            <a:ext cx="734180" cy="568397"/>
            <a:chOff x="3600" y="1584"/>
            <a:chExt cx="1488" cy="1152"/>
          </a:xfrm>
        </p:grpSpPr>
        <p:sp>
          <p:nvSpPr>
            <p:cNvPr id="37" name="Arc 4">
              <a:extLst>
                <a:ext uri="{FF2B5EF4-FFF2-40B4-BE49-F238E27FC236}">
                  <a16:creationId xmlns:a16="http://schemas.microsoft.com/office/drawing/2014/main" id="{5F116AC2-EEC2-4C46-A918-2336135B7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Arc 5">
              <a:extLst>
                <a:ext uri="{FF2B5EF4-FFF2-40B4-BE49-F238E27FC236}">
                  <a16:creationId xmlns:a16="http://schemas.microsoft.com/office/drawing/2014/main" id="{E965A3AD-C7BB-1C48-A22C-A62FA5AF4C4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F6B9BE8C-846C-B842-8362-B386B47B78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>
              <a:extLst>
                <a:ext uri="{FF2B5EF4-FFF2-40B4-BE49-F238E27FC236}">
                  <a16:creationId xmlns:a16="http://schemas.microsoft.com/office/drawing/2014/main" id="{0C94AFC7-4BE5-3248-ADA7-3DEE55C29B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Line 8">
              <a:extLst>
                <a:ext uri="{FF2B5EF4-FFF2-40B4-BE49-F238E27FC236}">
                  <a16:creationId xmlns:a16="http://schemas.microsoft.com/office/drawing/2014/main" id="{AF9766B6-0F23-E94A-B007-B51F0ACA4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9">
              <a:extLst>
                <a:ext uri="{FF2B5EF4-FFF2-40B4-BE49-F238E27FC236}">
                  <a16:creationId xmlns:a16="http://schemas.microsoft.com/office/drawing/2014/main" id="{671DA853-834A-7B48-BCDD-5E45C2AAB1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10">
              <a:extLst>
                <a:ext uri="{FF2B5EF4-FFF2-40B4-BE49-F238E27FC236}">
                  <a16:creationId xmlns:a16="http://schemas.microsoft.com/office/drawing/2014/main" id="{CF79B901-DA82-C544-A82B-FDF6DCB974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Line 11">
              <a:extLst>
                <a:ext uri="{FF2B5EF4-FFF2-40B4-BE49-F238E27FC236}">
                  <a16:creationId xmlns:a16="http://schemas.microsoft.com/office/drawing/2014/main" id="{AB1B0C13-CE85-7F4C-B8DD-525D762F8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37E17C-B66C-9047-AF22-8F9FBF65421B}"/>
              </a:ext>
            </a:extLst>
          </p:cNvPr>
          <p:cNvGrpSpPr>
            <a:grpSpLocks/>
          </p:cNvGrpSpPr>
          <p:nvPr/>
        </p:nvGrpSpPr>
        <p:grpSpPr bwMode="auto">
          <a:xfrm>
            <a:off x="8559839" y="835153"/>
            <a:ext cx="734180" cy="568397"/>
            <a:chOff x="3600" y="1584"/>
            <a:chExt cx="1488" cy="1152"/>
          </a:xfrm>
        </p:grpSpPr>
        <p:sp>
          <p:nvSpPr>
            <p:cNvPr id="46" name="Arc 4">
              <a:extLst>
                <a:ext uri="{FF2B5EF4-FFF2-40B4-BE49-F238E27FC236}">
                  <a16:creationId xmlns:a16="http://schemas.microsoft.com/office/drawing/2014/main" id="{4C106070-B144-F446-80BD-FFC8A505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Arc 5">
              <a:extLst>
                <a:ext uri="{FF2B5EF4-FFF2-40B4-BE49-F238E27FC236}">
                  <a16:creationId xmlns:a16="http://schemas.microsoft.com/office/drawing/2014/main" id="{963A9074-6AFF-B945-AC73-D21B703950D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Line 6">
              <a:extLst>
                <a:ext uri="{FF2B5EF4-FFF2-40B4-BE49-F238E27FC236}">
                  <a16:creationId xmlns:a16="http://schemas.microsoft.com/office/drawing/2014/main" id="{E4CF1404-EC98-2C48-8CAF-66CE7C15A5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Line 7">
              <a:extLst>
                <a:ext uri="{FF2B5EF4-FFF2-40B4-BE49-F238E27FC236}">
                  <a16:creationId xmlns:a16="http://schemas.microsoft.com/office/drawing/2014/main" id="{9BDC6DE8-E2EA-1A4F-9AED-2406468572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Line 8">
              <a:extLst>
                <a:ext uri="{FF2B5EF4-FFF2-40B4-BE49-F238E27FC236}">
                  <a16:creationId xmlns:a16="http://schemas.microsoft.com/office/drawing/2014/main" id="{4866482C-DA60-B343-ABC8-309D725CB6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Line 9">
              <a:extLst>
                <a:ext uri="{FF2B5EF4-FFF2-40B4-BE49-F238E27FC236}">
                  <a16:creationId xmlns:a16="http://schemas.microsoft.com/office/drawing/2014/main" id="{2AE6A0FC-1B09-8F4F-ADCB-3004F6674A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Line 10">
              <a:extLst>
                <a:ext uri="{FF2B5EF4-FFF2-40B4-BE49-F238E27FC236}">
                  <a16:creationId xmlns:a16="http://schemas.microsoft.com/office/drawing/2014/main" id="{504D9B26-8E7E-1D4A-ABE7-14EEF57F1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11">
              <a:extLst>
                <a:ext uri="{FF2B5EF4-FFF2-40B4-BE49-F238E27FC236}">
                  <a16:creationId xmlns:a16="http://schemas.microsoft.com/office/drawing/2014/main" id="{9EC5A4C8-71DB-FC4E-90FE-DAB9B281D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83A6AD5-E108-024B-B093-0C3E77848B02}"/>
              </a:ext>
            </a:extLst>
          </p:cNvPr>
          <p:cNvGrpSpPr>
            <a:grpSpLocks/>
          </p:cNvGrpSpPr>
          <p:nvPr/>
        </p:nvGrpSpPr>
        <p:grpSpPr bwMode="auto">
          <a:xfrm>
            <a:off x="8560952" y="2116988"/>
            <a:ext cx="734180" cy="568397"/>
            <a:chOff x="3600" y="1584"/>
            <a:chExt cx="1488" cy="1152"/>
          </a:xfrm>
        </p:grpSpPr>
        <p:sp>
          <p:nvSpPr>
            <p:cNvPr id="55" name="Arc 4">
              <a:extLst>
                <a:ext uri="{FF2B5EF4-FFF2-40B4-BE49-F238E27FC236}">
                  <a16:creationId xmlns:a16="http://schemas.microsoft.com/office/drawing/2014/main" id="{61326CA9-0F7D-D740-924B-5B25FB85D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rc 5">
              <a:extLst>
                <a:ext uri="{FF2B5EF4-FFF2-40B4-BE49-F238E27FC236}">
                  <a16:creationId xmlns:a16="http://schemas.microsoft.com/office/drawing/2014/main" id="{EE17DA02-28CD-FE40-986D-7806210CAAE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6">
              <a:extLst>
                <a:ext uri="{FF2B5EF4-FFF2-40B4-BE49-F238E27FC236}">
                  <a16:creationId xmlns:a16="http://schemas.microsoft.com/office/drawing/2014/main" id="{930B02C7-7B9B-AA4C-A11C-9FDC83DBBF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">
              <a:extLst>
                <a:ext uri="{FF2B5EF4-FFF2-40B4-BE49-F238E27FC236}">
                  <a16:creationId xmlns:a16="http://schemas.microsoft.com/office/drawing/2014/main" id="{28325C71-A9AA-004A-BFBD-144457455A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Line 8">
              <a:extLst>
                <a:ext uri="{FF2B5EF4-FFF2-40B4-BE49-F238E27FC236}">
                  <a16:creationId xmlns:a16="http://schemas.microsoft.com/office/drawing/2014/main" id="{09356C0B-2811-7646-99CB-001F50C365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Line 9">
              <a:extLst>
                <a:ext uri="{FF2B5EF4-FFF2-40B4-BE49-F238E27FC236}">
                  <a16:creationId xmlns:a16="http://schemas.microsoft.com/office/drawing/2014/main" id="{0DF9AC8E-6CE9-1F43-8B8D-B712144E64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10">
              <a:extLst>
                <a:ext uri="{FF2B5EF4-FFF2-40B4-BE49-F238E27FC236}">
                  <a16:creationId xmlns:a16="http://schemas.microsoft.com/office/drawing/2014/main" id="{6D2C6E52-BA40-2043-9A81-C1D9EE7E25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Line 11">
              <a:extLst>
                <a:ext uri="{FF2B5EF4-FFF2-40B4-BE49-F238E27FC236}">
                  <a16:creationId xmlns:a16="http://schemas.microsoft.com/office/drawing/2014/main" id="{AD2C560C-589C-3340-8C78-29F0777855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7C72922-2A79-9249-8709-9A3E9FEEEB42}"/>
              </a:ext>
            </a:extLst>
          </p:cNvPr>
          <p:cNvGrpSpPr/>
          <p:nvPr/>
        </p:nvGrpSpPr>
        <p:grpSpPr>
          <a:xfrm>
            <a:off x="9794096" y="1364374"/>
            <a:ext cx="1009650" cy="614042"/>
            <a:chOff x="1676400" y="2438400"/>
            <a:chExt cx="1981200" cy="1204913"/>
          </a:xfrm>
        </p:grpSpPr>
        <p:sp>
          <p:nvSpPr>
            <p:cNvPr id="64" name="Arc 5">
              <a:extLst>
                <a:ext uri="{FF2B5EF4-FFF2-40B4-BE49-F238E27FC236}">
                  <a16:creationId xmlns:a16="http://schemas.microsoft.com/office/drawing/2014/main" id="{8293E1A3-909B-4E4D-A498-57CB78623FDE}"/>
                </a:ext>
              </a:extLst>
            </p:cNvPr>
            <p:cNvSpPr>
              <a:spLocks/>
            </p:cNvSpPr>
            <p:nvPr/>
          </p:nvSpPr>
          <p:spPr bwMode="auto">
            <a:xfrm rot="2334890">
              <a:off x="1676400" y="2484438"/>
              <a:ext cx="914400" cy="941387"/>
            </a:xfrm>
            <a:custGeom>
              <a:avLst/>
              <a:gdLst>
                <a:gd name="G0" fmla="+- 0 0 0"/>
                <a:gd name="G1" fmla="+- 21019 0 0"/>
                <a:gd name="G2" fmla="+- 21600 0 0"/>
                <a:gd name="T0" fmla="*/ 4977 w 21600"/>
                <a:gd name="T1" fmla="*/ 0 h 22194"/>
                <a:gd name="T2" fmla="*/ 21568 w 21600"/>
                <a:gd name="T3" fmla="*/ 22194 h 22194"/>
                <a:gd name="T4" fmla="*/ 0 w 21600"/>
                <a:gd name="T5" fmla="*/ 21019 h 2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194" fill="none" extrusionOk="0">
                  <a:moveTo>
                    <a:pt x="4976" y="0"/>
                  </a:moveTo>
                  <a:cubicBezTo>
                    <a:pt x="14719" y="2307"/>
                    <a:pt x="21600" y="11006"/>
                    <a:pt x="21600" y="21019"/>
                  </a:cubicBezTo>
                  <a:cubicBezTo>
                    <a:pt x="21600" y="21410"/>
                    <a:pt x="21589" y="21802"/>
                    <a:pt x="21568" y="22194"/>
                  </a:cubicBezTo>
                </a:path>
                <a:path w="21600" h="22194" stroke="0" extrusionOk="0">
                  <a:moveTo>
                    <a:pt x="4976" y="0"/>
                  </a:moveTo>
                  <a:cubicBezTo>
                    <a:pt x="14719" y="2307"/>
                    <a:pt x="21600" y="11006"/>
                    <a:pt x="21600" y="21019"/>
                  </a:cubicBezTo>
                  <a:cubicBezTo>
                    <a:pt x="21600" y="21410"/>
                    <a:pt x="21589" y="21802"/>
                    <a:pt x="21568" y="22194"/>
                  </a:cubicBezTo>
                  <a:lnTo>
                    <a:pt x="0" y="21019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A2D20F8-0D76-9C4F-AAB2-BECDF0547B19}"/>
                </a:ext>
              </a:extLst>
            </p:cNvPr>
            <p:cNvGrpSpPr/>
            <p:nvPr/>
          </p:nvGrpSpPr>
          <p:grpSpPr>
            <a:xfrm>
              <a:off x="1990725" y="2438400"/>
              <a:ext cx="1666875" cy="1204913"/>
              <a:chOff x="1990725" y="2438400"/>
              <a:chExt cx="1666875" cy="1204913"/>
            </a:xfrm>
          </p:grpSpPr>
          <p:sp>
            <p:nvSpPr>
              <p:cNvPr id="66" name="Arc 3">
                <a:extLst>
                  <a:ext uri="{FF2B5EF4-FFF2-40B4-BE49-F238E27FC236}">
                    <a16:creationId xmlns:a16="http://schemas.microsoft.com/office/drawing/2014/main" id="{F1822215-A462-874E-9880-87D828E42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9325" y="2438400"/>
                <a:ext cx="1057275" cy="90805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330"/>
                  <a:gd name="T1" fmla="*/ 0 h 21600"/>
                  <a:gd name="T2" fmla="*/ 20330 w 20330"/>
                  <a:gd name="T3" fmla="*/ 14302 h 21600"/>
                  <a:gd name="T4" fmla="*/ 0 w 2033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330" h="21600" fill="none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</a:path>
                  <a:path w="20330" h="21600" stroke="0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Arc 4">
                <a:extLst>
                  <a:ext uri="{FF2B5EF4-FFF2-40B4-BE49-F238E27FC236}">
                    <a16:creationId xmlns:a16="http://schemas.microsoft.com/office/drawing/2014/main" id="{11513B0A-C96A-BC47-8770-8573D854648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19325" y="2735263"/>
                <a:ext cx="1057275" cy="90805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330"/>
                  <a:gd name="T1" fmla="*/ 0 h 21600"/>
                  <a:gd name="T2" fmla="*/ 20330 w 20330"/>
                  <a:gd name="T3" fmla="*/ 14302 h 21600"/>
                  <a:gd name="T4" fmla="*/ 0 w 2033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330" h="21600" fill="none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</a:path>
                  <a:path w="20330" h="21600" stroke="0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Line 6">
                <a:extLst>
                  <a:ext uri="{FF2B5EF4-FFF2-40B4-BE49-F238E27FC236}">
                    <a16:creationId xmlns:a16="http://schemas.microsoft.com/office/drawing/2014/main" id="{48097F6B-8F0F-984D-9416-8110AC7097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0725" y="27352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Line 7">
                <a:extLst>
                  <a:ext uri="{FF2B5EF4-FFF2-40B4-BE49-F238E27FC236}">
                    <a16:creationId xmlns:a16="http://schemas.microsoft.com/office/drawing/2014/main" id="{6D4F55CF-3C3C-E640-9FDC-824438E66F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0725" y="33448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1DF6C2E-173D-3B48-A335-AB2F5FF45B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76600" y="30400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3EB8617-6628-E340-9A35-243F53473EB1}"/>
              </a:ext>
            </a:extLst>
          </p:cNvPr>
          <p:cNvGrpSpPr/>
          <p:nvPr/>
        </p:nvGrpSpPr>
        <p:grpSpPr>
          <a:xfrm>
            <a:off x="7854081" y="2450198"/>
            <a:ext cx="705758" cy="254073"/>
            <a:chOff x="3124200" y="2971800"/>
            <a:chExt cx="1905000" cy="685800"/>
          </a:xfrm>
        </p:grpSpPr>
        <p:sp>
          <p:nvSpPr>
            <p:cNvPr id="72" name="Line 12">
              <a:extLst>
                <a:ext uri="{FF2B5EF4-FFF2-40B4-BE49-F238E27FC236}">
                  <a16:creationId xmlns:a16="http://schemas.microsoft.com/office/drawing/2014/main" id="{8B33F08B-B48F-2F45-8ECA-82FE3D1528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5800" y="3276600"/>
              <a:ext cx="53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3" name="Group 22">
              <a:extLst>
                <a:ext uri="{FF2B5EF4-FFF2-40B4-BE49-F238E27FC236}">
                  <a16:creationId xmlns:a16="http://schemas.microsoft.com/office/drawing/2014/main" id="{C62F1FBB-C54B-524A-BA1F-F9D6BE6E47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3800" y="2971800"/>
              <a:ext cx="609600" cy="685800"/>
              <a:chOff x="2256" y="1872"/>
              <a:chExt cx="384" cy="432"/>
            </a:xfrm>
          </p:grpSpPr>
          <p:sp>
            <p:nvSpPr>
              <p:cNvPr id="76" name="Line 23">
                <a:extLst>
                  <a:ext uri="{FF2B5EF4-FFF2-40B4-BE49-F238E27FC236}">
                    <a16:creationId xmlns:a16="http://schemas.microsoft.com/office/drawing/2014/main" id="{D1F8FBBB-3318-D443-B689-575A7C6164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1872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Line 24">
                <a:extLst>
                  <a:ext uri="{FF2B5EF4-FFF2-40B4-BE49-F238E27FC236}">
                    <a16:creationId xmlns:a16="http://schemas.microsoft.com/office/drawing/2014/main" id="{229D35D7-C989-D845-B880-3456C232C8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1872"/>
                <a:ext cx="384" cy="22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Line 25">
                <a:extLst>
                  <a:ext uri="{FF2B5EF4-FFF2-40B4-BE49-F238E27FC236}">
                    <a16:creationId xmlns:a16="http://schemas.microsoft.com/office/drawing/2014/main" id="{40D8D059-29CB-F44D-AD00-600C0D3159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2083"/>
                <a:ext cx="384" cy="22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" name="Line 26">
              <a:extLst>
                <a:ext uri="{FF2B5EF4-FFF2-40B4-BE49-F238E27FC236}">
                  <a16:creationId xmlns:a16="http://schemas.microsoft.com/office/drawing/2014/main" id="{443E5EAC-37F1-784B-B1EB-6AE9CA7D12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200" y="3276600"/>
              <a:ext cx="609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Oval 28">
              <a:extLst>
                <a:ext uri="{FF2B5EF4-FFF2-40B4-BE49-F238E27FC236}">
                  <a16:creationId xmlns:a16="http://schemas.microsoft.com/office/drawing/2014/main" id="{B3C48A25-6F31-9D4E-8A5C-552297076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3200400"/>
              <a:ext cx="152400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70486AFF-666F-394E-9E4C-686A233B1B6D}"/>
              </a:ext>
            </a:extLst>
          </p:cNvPr>
          <p:cNvCxnSpPr>
            <a:stCxn id="44" idx="0"/>
            <a:endCxn id="60" idx="1"/>
          </p:cNvCxnSpPr>
          <p:nvPr/>
        </p:nvCxnSpPr>
        <p:spPr>
          <a:xfrm rot="16200000" flipH="1">
            <a:off x="7990857" y="1665310"/>
            <a:ext cx="547656" cy="592534"/>
          </a:xfrm>
          <a:prstGeom prst="bentConnector3">
            <a:avLst>
              <a:gd name="adj1" fmla="val 96959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DAC7D86C-4807-F246-80E8-49D86C85B772}"/>
              </a:ext>
            </a:extLst>
          </p:cNvPr>
          <p:cNvCxnSpPr>
            <a:cxnSpLocks/>
            <a:stCxn id="44" idx="0"/>
            <a:endCxn id="52" idx="1"/>
          </p:cNvCxnSpPr>
          <p:nvPr/>
        </p:nvCxnSpPr>
        <p:spPr>
          <a:xfrm rot="5400000" flipH="1" flipV="1">
            <a:off x="8062821" y="1190731"/>
            <a:ext cx="402614" cy="591421"/>
          </a:xfrm>
          <a:prstGeom prst="bentConnector5">
            <a:avLst>
              <a:gd name="adj1" fmla="val 106461"/>
              <a:gd name="adj2" fmla="val 50000"/>
              <a:gd name="adj3" fmla="val 107097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E8557D8E-545C-F849-8321-ED347755E6B8}"/>
              </a:ext>
            </a:extLst>
          </p:cNvPr>
          <p:cNvCxnSpPr>
            <a:cxnSpLocks/>
            <a:stCxn id="53" idx="0"/>
          </p:cNvCxnSpPr>
          <p:nvPr/>
        </p:nvCxnSpPr>
        <p:spPr>
          <a:xfrm rot="16200000" flipH="1">
            <a:off x="9426358" y="987013"/>
            <a:ext cx="395584" cy="660262"/>
          </a:xfrm>
          <a:prstGeom prst="bentConnector2">
            <a:avLst/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B36036E4-E07F-9845-B83E-C8A429D39717}"/>
              </a:ext>
            </a:extLst>
          </p:cNvPr>
          <p:cNvCxnSpPr>
            <a:cxnSpLocks/>
            <a:stCxn id="62" idx="0"/>
            <a:endCxn id="69" idx="1"/>
          </p:cNvCxnSpPr>
          <p:nvPr/>
        </p:nvCxnSpPr>
        <p:spPr>
          <a:xfrm rot="5400000" flipH="1" flipV="1">
            <a:off x="9337273" y="1784180"/>
            <a:ext cx="574865" cy="659149"/>
          </a:xfrm>
          <a:prstGeom prst="bentConnector5">
            <a:avLst>
              <a:gd name="adj1" fmla="val 96929"/>
              <a:gd name="adj2" fmla="val 50000"/>
              <a:gd name="adj3" fmla="val 97515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84DAD76-3201-6A48-B2E9-28331215AC53}"/>
              </a:ext>
            </a:extLst>
          </p:cNvPr>
          <p:cNvSpPr txBox="1"/>
          <p:nvPr/>
        </p:nvSpPr>
        <p:spPr>
          <a:xfrm>
            <a:off x="7000792" y="11302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25CBFA0-7DB8-1842-AD47-2F09B2A6437F}"/>
              </a:ext>
            </a:extLst>
          </p:cNvPr>
          <p:cNvSpPr txBox="1"/>
          <p:nvPr/>
        </p:nvSpPr>
        <p:spPr>
          <a:xfrm>
            <a:off x="7015588" y="201637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5B4E37-02D2-144C-B139-A64A12AF6191}"/>
              </a:ext>
            </a:extLst>
          </p:cNvPr>
          <p:cNvSpPr txBox="1"/>
          <p:nvPr/>
        </p:nvSpPr>
        <p:spPr>
          <a:xfrm>
            <a:off x="8272463" y="58578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C6BF953-5455-0B4B-8AC5-10BBF3037249}"/>
              </a:ext>
            </a:extLst>
          </p:cNvPr>
          <p:cNvSpPr txBox="1"/>
          <p:nvPr/>
        </p:nvSpPr>
        <p:spPr>
          <a:xfrm>
            <a:off x="7786688" y="277177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F533853-F170-5545-8F8F-CD68BA9047C7}"/>
              </a:ext>
            </a:extLst>
          </p:cNvPr>
          <p:cNvSpPr txBox="1"/>
          <p:nvPr/>
        </p:nvSpPr>
        <p:spPr>
          <a:xfrm>
            <a:off x="10729913" y="1943100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D340E07-7B62-4C45-B8CF-9D88A05D7CAE}"/>
                  </a:ext>
                </a:extLst>
              </p:cNvPr>
              <p:cNvSpPr txBox="1"/>
              <p:nvPr/>
            </p:nvSpPr>
            <p:spPr>
              <a:xfrm>
                <a:off x="1014413" y="2943225"/>
                <a:ext cx="3726340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D340E07-7B62-4C45-B8CF-9D88A05D7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13" y="2943225"/>
                <a:ext cx="3726340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230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24FE2-EBEB-F341-99AE-B961A54D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to CNF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DCDFA-2DB4-B842-85F3-F91AE6077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 the formula as a graph</a:t>
            </a:r>
          </a:p>
          <a:p>
            <a:r>
              <a:rPr lang="en-US" dirty="0"/>
              <a:t>Give new names (variables) to non-</a:t>
            </a:r>
            <a:r>
              <a:rPr lang="en-US" dirty="0" err="1"/>
              <a:t>leafs</a:t>
            </a:r>
            <a:endParaRPr lang="en-US" dirty="0"/>
          </a:p>
          <a:p>
            <a:r>
              <a:rPr lang="en-US" dirty="0"/>
              <a:t>Relate the inputs and the outputs of the </a:t>
            </a:r>
            <a:r>
              <a:rPr lang="en-US" dirty="0" err="1"/>
              <a:t>nonleafs</a:t>
            </a:r>
            <a:r>
              <a:rPr lang="en-US" dirty="0"/>
              <a:t> and add this as a new clause</a:t>
            </a:r>
          </a:p>
          <a:p>
            <a:r>
              <a:rPr lang="en-US" dirty="0"/>
              <a:t>Take conjunction of all of this</a:t>
            </a:r>
          </a:p>
        </p:txBody>
      </p:sp>
    </p:spTree>
    <p:extLst>
      <p:ext uri="{BB962C8B-B14F-4D97-AF65-F5344CB8AC3E}">
        <p14:creationId xmlns:p14="http://schemas.microsoft.com/office/powerpoint/2010/main" val="270944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C5873-7A12-3B4E-9B95-5556279EE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to CNF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1B16A7-66CA-A948-9AA6-00F42502CA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06999" y="230194"/>
                <a:ext cx="6715195" cy="6399204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∧(¬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)∧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) ∧(¬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)∧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)∧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1B16A7-66CA-A948-9AA6-00F42502CA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06999" y="230194"/>
                <a:ext cx="6715195" cy="6399204"/>
              </a:xfrm>
              <a:blipFill>
                <a:blip r:embed="rId2"/>
                <a:stretch>
                  <a:fillRect l="-1321" t="-1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7CAE24A-AFA3-3249-8ECE-8F6FD3B12359}"/>
              </a:ext>
            </a:extLst>
          </p:cNvPr>
          <p:cNvGrpSpPr>
            <a:grpSpLocks/>
          </p:cNvGrpSpPr>
          <p:nvPr/>
        </p:nvGrpSpPr>
        <p:grpSpPr bwMode="auto">
          <a:xfrm>
            <a:off x="846138" y="2643387"/>
            <a:ext cx="734180" cy="568397"/>
            <a:chOff x="3600" y="1584"/>
            <a:chExt cx="1488" cy="115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BBF0A3BA-D199-F643-B97E-FCD342920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6C6E9F6B-8FFF-2C47-BC50-A137095EBEC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F49AB9CD-A794-784E-8172-33AE61CB36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76B2A689-7B34-284B-9C6E-CADC87D992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8B01736D-23AD-D34E-85B3-C239CA3220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03FDBBF6-0152-BA48-A514-A9BCA35C5A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B7292C72-82EA-104A-9C17-2318B675A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26913F1F-A02B-AE4A-BC2B-5D989D150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074836-A55D-9347-9651-1414BB6C6136}"/>
              </a:ext>
            </a:extLst>
          </p:cNvPr>
          <p:cNvGrpSpPr>
            <a:grpSpLocks/>
          </p:cNvGrpSpPr>
          <p:nvPr/>
        </p:nvGrpSpPr>
        <p:grpSpPr bwMode="auto">
          <a:xfrm>
            <a:off x="2171739" y="2074990"/>
            <a:ext cx="734180" cy="568397"/>
            <a:chOff x="3600" y="1584"/>
            <a:chExt cx="1488" cy="1152"/>
          </a:xfrm>
        </p:grpSpPr>
        <p:sp>
          <p:nvSpPr>
            <p:cNvPr id="14" name="Arc 4">
              <a:extLst>
                <a:ext uri="{FF2B5EF4-FFF2-40B4-BE49-F238E27FC236}">
                  <a16:creationId xmlns:a16="http://schemas.microsoft.com/office/drawing/2014/main" id="{670B8271-F028-CB4F-9EC7-E60F65573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rc 5">
              <a:extLst>
                <a:ext uri="{FF2B5EF4-FFF2-40B4-BE49-F238E27FC236}">
                  <a16:creationId xmlns:a16="http://schemas.microsoft.com/office/drawing/2014/main" id="{FD573A47-A4D0-1F4E-BC90-896ADA36032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64762F54-1771-6F49-B56A-0773510C00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FADCF093-E9E2-B44C-AA0E-0096159349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43EAB724-07FB-EE40-A390-9BB4A38345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A3B33708-0AF7-A54C-82C3-4B503CB2F0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258EF892-3F15-874E-9400-1DA5B24447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8FF08FC1-B070-EB40-8733-C786CB7927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2524958-FEF2-9E4C-9B38-DCDC8B32312D}"/>
              </a:ext>
            </a:extLst>
          </p:cNvPr>
          <p:cNvGrpSpPr>
            <a:grpSpLocks/>
          </p:cNvGrpSpPr>
          <p:nvPr/>
        </p:nvGrpSpPr>
        <p:grpSpPr bwMode="auto">
          <a:xfrm>
            <a:off x="2172852" y="3356825"/>
            <a:ext cx="734180" cy="568397"/>
            <a:chOff x="3600" y="1584"/>
            <a:chExt cx="1488" cy="1152"/>
          </a:xfrm>
        </p:grpSpPr>
        <p:sp>
          <p:nvSpPr>
            <p:cNvPr id="23" name="Arc 4">
              <a:extLst>
                <a:ext uri="{FF2B5EF4-FFF2-40B4-BE49-F238E27FC236}">
                  <a16:creationId xmlns:a16="http://schemas.microsoft.com/office/drawing/2014/main" id="{DA48677C-FEF7-C34D-8DDC-28F430381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rc 5">
              <a:extLst>
                <a:ext uri="{FF2B5EF4-FFF2-40B4-BE49-F238E27FC236}">
                  <a16:creationId xmlns:a16="http://schemas.microsoft.com/office/drawing/2014/main" id="{82D9F9CD-3531-F34B-A860-6019120B818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6">
              <a:extLst>
                <a:ext uri="{FF2B5EF4-FFF2-40B4-BE49-F238E27FC236}">
                  <a16:creationId xmlns:a16="http://schemas.microsoft.com/office/drawing/2014/main" id="{A55D0F70-4813-1848-8BE3-9B603BFDCD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">
              <a:extLst>
                <a:ext uri="{FF2B5EF4-FFF2-40B4-BE49-F238E27FC236}">
                  <a16:creationId xmlns:a16="http://schemas.microsoft.com/office/drawing/2014/main" id="{AE6C0F05-0948-834E-A864-C89A0AC959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8">
              <a:extLst>
                <a:ext uri="{FF2B5EF4-FFF2-40B4-BE49-F238E27FC236}">
                  <a16:creationId xmlns:a16="http://schemas.microsoft.com/office/drawing/2014/main" id="{69BD529E-9D79-4348-AB42-337AD289EB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9">
              <a:extLst>
                <a:ext uri="{FF2B5EF4-FFF2-40B4-BE49-F238E27FC236}">
                  <a16:creationId xmlns:a16="http://schemas.microsoft.com/office/drawing/2014/main" id="{8C84D276-45F3-8D48-A865-EB4847BDB1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10">
              <a:extLst>
                <a:ext uri="{FF2B5EF4-FFF2-40B4-BE49-F238E27FC236}">
                  <a16:creationId xmlns:a16="http://schemas.microsoft.com/office/drawing/2014/main" id="{5A2FD466-8C1A-A842-8A04-0623EA7489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11">
              <a:extLst>
                <a:ext uri="{FF2B5EF4-FFF2-40B4-BE49-F238E27FC236}">
                  <a16:creationId xmlns:a16="http://schemas.microsoft.com/office/drawing/2014/main" id="{89D56411-40D4-374B-8A3E-534D288FE5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F93DF36-3A80-214D-8E00-67052874DEFE}"/>
              </a:ext>
            </a:extLst>
          </p:cNvPr>
          <p:cNvGrpSpPr/>
          <p:nvPr/>
        </p:nvGrpSpPr>
        <p:grpSpPr>
          <a:xfrm>
            <a:off x="3405996" y="2604211"/>
            <a:ext cx="1009650" cy="614042"/>
            <a:chOff x="1676400" y="2438400"/>
            <a:chExt cx="1981200" cy="1204913"/>
          </a:xfrm>
        </p:grpSpPr>
        <p:sp>
          <p:nvSpPr>
            <p:cNvPr id="32" name="Arc 5">
              <a:extLst>
                <a:ext uri="{FF2B5EF4-FFF2-40B4-BE49-F238E27FC236}">
                  <a16:creationId xmlns:a16="http://schemas.microsoft.com/office/drawing/2014/main" id="{5AF6F110-2C80-C645-B049-C0DBBC603035}"/>
                </a:ext>
              </a:extLst>
            </p:cNvPr>
            <p:cNvSpPr>
              <a:spLocks/>
            </p:cNvSpPr>
            <p:nvPr/>
          </p:nvSpPr>
          <p:spPr bwMode="auto">
            <a:xfrm rot="2334890">
              <a:off x="1676400" y="2484438"/>
              <a:ext cx="914400" cy="941387"/>
            </a:xfrm>
            <a:custGeom>
              <a:avLst/>
              <a:gdLst>
                <a:gd name="G0" fmla="+- 0 0 0"/>
                <a:gd name="G1" fmla="+- 21019 0 0"/>
                <a:gd name="G2" fmla="+- 21600 0 0"/>
                <a:gd name="T0" fmla="*/ 4977 w 21600"/>
                <a:gd name="T1" fmla="*/ 0 h 22194"/>
                <a:gd name="T2" fmla="*/ 21568 w 21600"/>
                <a:gd name="T3" fmla="*/ 22194 h 22194"/>
                <a:gd name="T4" fmla="*/ 0 w 21600"/>
                <a:gd name="T5" fmla="*/ 21019 h 2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194" fill="none" extrusionOk="0">
                  <a:moveTo>
                    <a:pt x="4976" y="0"/>
                  </a:moveTo>
                  <a:cubicBezTo>
                    <a:pt x="14719" y="2307"/>
                    <a:pt x="21600" y="11006"/>
                    <a:pt x="21600" y="21019"/>
                  </a:cubicBezTo>
                  <a:cubicBezTo>
                    <a:pt x="21600" y="21410"/>
                    <a:pt x="21589" y="21802"/>
                    <a:pt x="21568" y="22194"/>
                  </a:cubicBezTo>
                </a:path>
                <a:path w="21600" h="22194" stroke="0" extrusionOk="0">
                  <a:moveTo>
                    <a:pt x="4976" y="0"/>
                  </a:moveTo>
                  <a:cubicBezTo>
                    <a:pt x="14719" y="2307"/>
                    <a:pt x="21600" y="11006"/>
                    <a:pt x="21600" y="21019"/>
                  </a:cubicBezTo>
                  <a:cubicBezTo>
                    <a:pt x="21600" y="21410"/>
                    <a:pt x="21589" y="21802"/>
                    <a:pt x="21568" y="22194"/>
                  </a:cubicBezTo>
                  <a:lnTo>
                    <a:pt x="0" y="21019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33A28BA-B3D7-0F41-AD4C-C08587D10CD3}"/>
                </a:ext>
              </a:extLst>
            </p:cNvPr>
            <p:cNvGrpSpPr/>
            <p:nvPr/>
          </p:nvGrpSpPr>
          <p:grpSpPr>
            <a:xfrm>
              <a:off x="1990725" y="2438400"/>
              <a:ext cx="1666875" cy="1204913"/>
              <a:chOff x="1990725" y="2438400"/>
              <a:chExt cx="1666875" cy="1204913"/>
            </a:xfrm>
          </p:grpSpPr>
          <p:sp>
            <p:nvSpPr>
              <p:cNvPr id="34" name="Arc 3">
                <a:extLst>
                  <a:ext uri="{FF2B5EF4-FFF2-40B4-BE49-F238E27FC236}">
                    <a16:creationId xmlns:a16="http://schemas.microsoft.com/office/drawing/2014/main" id="{AD93BC83-950A-EE4D-AF18-CD1DC3A41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9325" y="2438400"/>
                <a:ext cx="1057275" cy="90805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330"/>
                  <a:gd name="T1" fmla="*/ 0 h 21600"/>
                  <a:gd name="T2" fmla="*/ 20330 w 20330"/>
                  <a:gd name="T3" fmla="*/ 14302 h 21600"/>
                  <a:gd name="T4" fmla="*/ 0 w 2033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330" h="21600" fill="none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</a:path>
                  <a:path w="20330" h="21600" stroke="0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4">
                <a:extLst>
                  <a:ext uri="{FF2B5EF4-FFF2-40B4-BE49-F238E27FC236}">
                    <a16:creationId xmlns:a16="http://schemas.microsoft.com/office/drawing/2014/main" id="{F79ED838-E163-5549-B794-9A261AB4C03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19325" y="2735263"/>
                <a:ext cx="1057275" cy="90805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330"/>
                  <a:gd name="T1" fmla="*/ 0 h 21600"/>
                  <a:gd name="T2" fmla="*/ 20330 w 20330"/>
                  <a:gd name="T3" fmla="*/ 14302 h 21600"/>
                  <a:gd name="T4" fmla="*/ 0 w 2033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330" h="21600" fill="none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</a:path>
                  <a:path w="20330" h="21600" stroke="0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Line 6">
                <a:extLst>
                  <a:ext uri="{FF2B5EF4-FFF2-40B4-BE49-F238E27FC236}">
                    <a16:creationId xmlns:a16="http://schemas.microsoft.com/office/drawing/2014/main" id="{E137ECF1-B5A4-6B45-B92F-312A7FEADC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0725" y="27352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Line 7">
                <a:extLst>
                  <a:ext uri="{FF2B5EF4-FFF2-40B4-BE49-F238E27FC236}">
                    <a16:creationId xmlns:a16="http://schemas.microsoft.com/office/drawing/2014/main" id="{48C72EBE-541C-F84B-A959-F8688E1B9C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0725" y="33448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Line 8">
                <a:extLst>
                  <a:ext uri="{FF2B5EF4-FFF2-40B4-BE49-F238E27FC236}">
                    <a16:creationId xmlns:a16="http://schemas.microsoft.com/office/drawing/2014/main" id="{F7EBAFCC-9401-E74D-81D2-ACAE7B12C5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76600" y="30400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042E101-0975-5445-9FE5-88BC8F295DFC}"/>
              </a:ext>
            </a:extLst>
          </p:cNvPr>
          <p:cNvGrpSpPr/>
          <p:nvPr/>
        </p:nvGrpSpPr>
        <p:grpSpPr>
          <a:xfrm>
            <a:off x="1465981" y="3690035"/>
            <a:ext cx="705758" cy="254073"/>
            <a:chOff x="3124200" y="2971800"/>
            <a:chExt cx="1905000" cy="685800"/>
          </a:xfrm>
        </p:grpSpPr>
        <p:sp>
          <p:nvSpPr>
            <p:cNvPr id="40" name="Line 12">
              <a:extLst>
                <a:ext uri="{FF2B5EF4-FFF2-40B4-BE49-F238E27FC236}">
                  <a16:creationId xmlns:a16="http://schemas.microsoft.com/office/drawing/2014/main" id="{32AFD28D-0D9D-A542-AF02-201D9553A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5800" y="3276600"/>
              <a:ext cx="53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1" name="Group 22">
              <a:extLst>
                <a:ext uri="{FF2B5EF4-FFF2-40B4-BE49-F238E27FC236}">
                  <a16:creationId xmlns:a16="http://schemas.microsoft.com/office/drawing/2014/main" id="{C2F1905F-D5CB-8E43-968C-28561EF06B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3800" y="2971800"/>
              <a:ext cx="609600" cy="685800"/>
              <a:chOff x="2256" y="1872"/>
              <a:chExt cx="384" cy="432"/>
            </a:xfrm>
          </p:grpSpPr>
          <p:sp>
            <p:nvSpPr>
              <p:cNvPr id="44" name="Line 23">
                <a:extLst>
                  <a:ext uri="{FF2B5EF4-FFF2-40B4-BE49-F238E27FC236}">
                    <a16:creationId xmlns:a16="http://schemas.microsoft.com/office/drawing/2014/main" id="{78DA5A65-1314-2D41-A85B-64A9E422D2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1872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24">
                <a:extLst>
                  <a:ext uri="{FF2B5EF4-FFF2-40B4-BE49-F238E27FC236}">
                    <a16:creationId xmlns:a16="http://schemas.microsoft.com/office/drawing/2014/main" id="{90868D75-F97A-8C4D-9C16-AEFC142E2F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1872"/>
                <a:ext cx="384" cy="22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Line 25">
                <a:extLst>
                  <a:ext uri="{FF2B5EF4-FFF2-40B4-BE49-F238E27FC236}">
                    <a16:creationId xmlns:a16="http://schemas.microsoft.com/office/drawing/2014/main" id="{32DCA4E4-5FD0-2943-8B3E-A62CE91F29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2083"/>
                <a:ext cx="384" cy="22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" name="Line 26">
              <a:extLst>
                <a:ext uri="{FF2B5EF4-FFF2-40B4-BE49-F238E27FC236}">
                  <a16:creationId xmlns:a16="http://schemas.microsoft.com/office/drawing/2014/main" id="{2597ECA6-41F6-074D-AB7F-449E42D2FF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200" y="3276600"/>
              <a:ext cx="609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Oval 28">
              <a:extLst>
                <a:ext uri="{FF2B5EF4-FFF2-40B4-BE49-F238E27FC236}">
                  <a16:creationId xmlns:a16="http://schemas.microsoft.com/office/drawing/2014/main" id="{E4F4965D-85A7-7047-8C66-F5099405C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3200400"/>
              <a:ext cx="152400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35C0A4C-51C3-104A-B8DD-AA1910874C30}"/>
              </a:ext>
            </a:extLst>
          </p:cNvPr>
          <p:cNvCxnSpPr>
            <a:stCxn id="12" idx="0"/>
            <a:endCxn id="28" idx="1"/>
          </p:cNvCxnSpPr>
          <p:nvPr/>
        </p:nvCxnSpPr>
        <p:spPr>
          <a:xfrm rot="16200000" flipH="1">
            <a:off x="1602757" y="2905147"/>
            <a:ext cx="547656" cy="592534"/>
          </a:xfrm>
          <a:prstGeom prst="bentConnector3">
            <a:avLst>
              <a:gd name="adj1" fmla="val 96959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BF0B150-88B2-6B4A-AD6B-EB44FC84A5E9}"/>
              </a:ext>
            </a:extLst>
          </p:cNvPr>
          <p:cNvCxnSpPr>
            <a:cxnSpLocks/>
            <a:stCxn id="12" idx="0"/>
            <a:endCxn id="20" idx="1"/>
          </p:cNvCxnSpPr>
          <p:nvPr/>
        </p:nvCxnSpPr>
        <p:spPr>
          <a:xfrm rot="5400000" flipH="1" flipV="1">
            <a:off x="1674721" y="2430568"/>
            <a:ext cx="402614" cy="591421"/>
          </a:xfrm>
          <a:prstGeom prst="bentConnector5">
            <a:avLst>
              <a:gd name="adj1" fmla="val 106461"/>
              <a:gd name="adj2" fmla="val 50000"/>
              <a:gd name="adj3" fmla="val 107097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90057EC-9FB6-E74F-8393-A9686FD150AB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H="1">
            <a:off x="3038258" y="2226850"/>
            <a:ext cx="395584" cy="660262"/>
          </a:xfrm>
          <a:prstGeom prst="bentConnector2">
            <a:avLst/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9E5DD3D2-DA45-4542-B910-AE0084942CA3}"/>
              </a:ext>
            </a:extLst>
          </p:cNvPr>
          <p:cNvCxnSpPr>
            <a:cxnSpLocks/>
            <a:stCxn id="30" idx="0"/>
            <a:endCxn id="37" idx="1"/>
          </p:cNvCxnSpPr>
          <p:nvPr/>
        </p:nvCxnSpPr>
        <p:spPr>
          <a:xfrm rot="5400000" flipH="1" flipV="1">
            <a:off x="2949173" y="3024017"/>
            <a:ext cx="574865" cy="659149"/>
          </a:xfrm>
          <a:prstGeom prst="bentConnector5">
            <a:avLst>
              <a:gd name="adj1" fmla="val 96929"/>
              <a:gd name="adj2" fmla="val 50000"/>
              <a:gd name="adj3" fmla="val 97515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D06E8A7-7F64-904C-8781-3111210AF348}"/>
              </a:ext>
            </a:extLst>
          </p:cNvPr>
          <p:cNvSpPr txBox="1"/>
          <p:nvPr/>
        </p:nvSpPr>
        <p:spPr>
          <a:xfrm>
            <a:off x="612692" y="237006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3517F1-F93D-DD43-95E9-91396618F73C}"/>
              </a:ext>
            </a:extLst>
          </p:cNvPr>
          <p:cNvSpPr txBox="1"/>
          <p:nvPr/>
        </p:nvSpPr>
        <p:spPr>
          <a:xfrm>
            <a:off x="627488" y="325621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55663F-6EB9-8641-8D60-7D85710B8B78}"/>
              </a:ext>
            </a:extLst>
          </p:cNvPr>
          <p:cNvSpPr txBox="1"/>
          <p:nvPr/>
        </p:nvSpPr>
        <p:spPr>
          <a:xfrm>
            <a:off x="1884363" y="182562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A16BA66-BFDA-A145-9FE0-8094C73EB080}"/>
              </a:ext>
            </a:extLst>
          </p:cNvPr>
          <p:cNvSpPr txBox="1"/>
          <p:nvPr/>
        </p:nvSpPr>
        <p:spPr>
          <a:xfrm>
            <a:off x="4164485" y="303358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49C1E7-7EE9-FB43-B414-74BAD17ACFDE}"/>
              </a:ext>
            </a:extLst>
          </p:cNvPr>
          <p:cNvSpPr txBox="1"/>
          <p:nvPr/>
        </p:nvSpPr>
        <p:spPr>
          <a:xfrm>
            <a:off x="1157327" y="36471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6CD1D46-6960-F14C-ABDC-5D849C6028C6}"/>
              </a:ext>
            </a:extLst>
          </p:cNvPr>
          <p:cNvSpPr txBox="1"/>
          <p:nvPr/>
        </p:nvSpPr>
        <p:spPr>
          <a:xfrm>
            <a:off x="1628641" y="275409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67A131-86CA-1042-A115-79DC190BDAB9}"/>
              </a:ext>
            </a:extLst>
          </p:cNvPr>
          <p:cNvSpPr txBox="1"/>
          <p:nvPr/>
        </p:nvSpPr>
        <p:spPr>
          <a:xfrm>
            <a:off x="1945896" y="393498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969C83-24EB-654A-844A-058F279733B8}"/>
              </a:ext>
            </a:extLst>
          </p:cNvPr>
          <p:cNvSpPr txBox="1"/>
          <p:nvPr/>
        </p:nvSpPr>
        <p:spPr>
          <a:xfrm>
            <a:off x="2706175" y="189032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447A048-2774-AE4D-8858-469B5C45FAB4}"/>
              </a:ext>
            </a:extLst>
          </p:cNvPr>
          <p:cNvSpPr txBox="1"/>
          <p:nvPr/>
        </p:nvSpPr>
        <p:spPr>
          <a:xfrm>
            <a:off x="2759603" y="374055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949761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7D98-BA2C-404E-8264-9826CD31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representations of CNF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296076-15F6-2949-A2A4-413405AC6A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)∧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−1 −2  5</m:t>
                        </m:r>
                      </m:e>
                    </m:d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−5 1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−5    2</m:t>
                        </m:r>
                      </m:e>
                    </m:d>
                  </m:oMath>
                </a14:m>
                <a:r>
                  <a:rPr lang="en-US" dirty="0"/>
                  <a:t>		DIMACS</a:t>
                </a:r>
              </a:p>
              <a:p>
                <a:endParaRPr lang="en-US" dirty="0"/>
              </a:p>
              <a:p>
                <a:r>
                  <a:rPr lang="en-US" dirty="0" err="1"/>
                  <a:t>SMTLib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296076-15F6-2949-A2A4-413405AC6A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438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2820</TotalTime>
  <Words>1198</Words>
  <Application>Microsoft Macintosh PowerPoint</Application>
  <PresentationFormat>Widescreen</PresentationFormat>
  <Paragraphs>217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Satisfiability and Satisfiability Modulo Theory</vt:lpstr>
      <vt:lpstr>Boolean satisfiability problem</vt:lpstr>
      <vt:lpstr>Boolean satisfiability problem (SAT)</vt:lpstr>
      <vt:lpstr>SAT is NP-complete</vt:lpstr>
      <vt:lpstr>Details</vt:lpstr>
      <vt:lpstr>Logic and circuits</vt:lpstr>
      <vt:lpstr>Converting to CNF</vt:lpstr>
      <vt:lpstr>Converting to CNF</vt:lpstr>
      <vt:lpstr>Standard representations of CNF</vt:lpstr>
      <vt:lpstr>Davis Putnam Logemann Loveland Algorithm (DPLL) 1962</vt:lpstr>
      <vt:lpstr>Davis Putnam Algorithm (DP) 1960</vt:lpstr>
      <vt:lpstr>DP 1960</vt:lpstr>
      <vt:lpstr>DP 1960</vt:lpstr>
      <vt:lpstr>Davis Putnam Logemann Loveland Algorithm (DPLL) 1962</vt:lpstr>
      <vt:lpstr>Davis Putnam Logemann Loveland Algorithm (DPLL) 1962</vt:lpstr>
      <vt:lpstr>Davis Putnam Algorithm (DP) 1960</vt:lpstr>
      <vt:lpstr>DPLL modifies resolution in DP with recursive DFS rule</vt:lpstr>
      <vt:lpstr>A simple greedy algorithm for SAT (GSAT)</vt:lpstr>
      <vt:lpstr>Experimental results on SAT solving</vt:lpstr>
      <vt:lpstr>Stålmarck’s algorithm</vt:lpstr>
      <vt:lpstr>Abstract DPLL</vt:lpstr>
      <vt:lpstr>Abstract DPLL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Mitra, Sayan</cp:lastModifiedBy>
  <cp:revision>42</cp:revision>
  <dcterms:created xsi:type="dcterms:W3CDTF">2017-09-10T19:42:11Z</dcterms:created>
  <dcterms:modified xsi:type="dcterms:W3CDTF">2019-08-29T16:54:03Z</dcterms:modified>
</cp:coreProperties>
</file>